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E3B9E04E-3278-4A7F-BF74-7A216BF206B0}" type="datetimeFigureOut">
              <a:rPr lang="cs-CZ" smtClean="0"/>
              <a:t>10.9.2012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001F5A7-DF83-46DF-934A-7F57A9BB779A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didoklub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484784"/>
            <a:ext cx="8064896" cy="2808312"/>
          </a:xfrm>
        </p:spPr>
        <p:txBody>
          <a:bodyPr/>
          <a:lstStyle/>
          <a:p>
            <a:pPr algn="l"/>
            <a:r>
              <a:rPr lang="cs-CZ" dirty="0" smtClean="0">
                <a:effectLst/>
              </a:rPr>
              <a:t>- On-line práce v NZDM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- Projekt SWOL od ČAS</a:t>
            </a:r>
            <a:endParaRPr lang="cs-CZ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7784" y="4797152"/>
            <a:ext cx="5906866" cy="110124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algn="l"/>
            <a:r>
              <a:rPr lang="cs-CZ" dirty="0" smtClean="0">
                <a:solidFill>
                  <a:schemeClr val="bg1"/>
                </a:solidFill>
              </a:rPr>
              <a:t>Lenka Čuprová (Ratolest Brno, </a:t>
            </a:r>
            <a:r>
              <a:rPr lang="cs-CZ" dirty="0" err="1" smtClean="0">
                <a:solidFill>
                  <a:schemeClr val="bg1"/>
                </a:solidFill>
              </a:rPr>
              <a:t>o.s</a:t>
            </a:r>
            <a:r>
              <a:rPr lang="cs-CZ" dirty="0" smtClean="0">
                <a:solidFill>
                  <a:schemeClr val="bg1"/>
                </a:solidFill>
              </a:rPr>
              <a:t>.)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5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548681"/>
            <a:ext cx="7330008" cy="576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800" dirty="0" smtClean="0"/>
              <a:t>Které stránky nejčastěji navštěvují klienti: </a:t>
            </a:r>
          </a:p>
          <a:p>
            <a:pPr marL="45720" indent="0">
              <a:buNone/>
            </a:pPr>
            <a:r>
              <a:rPr lang="cs-CZ" sz="1600" dirty="0" smtClean="0"/>
              <a:t>(dle průzkumu v rámci projektu ČAS)</a:t>
            </a:r>
          </a:p>
          <a:p>
            <a:pPr marL="45720" indent="0">
              <a:buNone/>
            </a:pPr>
            <a:endParaRPr lang="cs-CZ" sz="1600" dirty="0"/>
          </a:p>
          <a:p>
            <a:pPr marL="45720" indent="0">
              <a:buNone/>
            </a:pPr>
            <a:endParaRPr lang="cs-CZ" sz="1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503189"/>
              </p:ext>
            </p:extLst>
          </p:nvPr>
        </p:nvGraphicFramePr>
        <p:xfrm>
          <a:off x="1043608" y="1412776"/>
          <a:ext cx="2972787" cy="521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2787"/>
              </a:tblGrid>
              <a:tr h="2500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Youtube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Facebook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ulozto.cz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Google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Skype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Smszdarma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seznam.cz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Kinotip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Icq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Cztorrent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Csfd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Xteen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Hry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loupák.cz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Lide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Bitter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stream.cz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Dobyvatel</a:t>
                      </a:r>
                      <a:endParaRPr lang="cs-CZ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9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blog.cz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0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48681"/>
            <a:ext cx="7315200" cy="576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sz="2400" dirty="0" smtClean="0"/>
          </a:p>
          <a:p>
            <a:pPr marL="45720" indent="0">
              <a:buNone/>
            </a:pPr>
            <a:endParaRPr lang="cs-CZ" sz="2400" dirty="0"/>
          </a:p>
          <a:p>
            <a:pPr marL="45720" indent="0">
              <a:buNone/>
            </a:pPr>
            <a:r>
              <a:rPr lang="cs-CZ" b="1" dirty="0" smtClean="0"/>
              <a:t>Ročník 2012/2013 – ČAS + Nadace AVAST</a:t>
            </a:r>
          </a:p>
          <a:p>
            <a:pPr marL="45720" indent="0">
              <a:buNone/>
            </a:pP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Vytvořený vlastní nástroj </a:t>
            </a:r>
          </a:p>
          <a:p>
            <a:pPr>
              <a:buFontTx/>
              <a:buChar char="-"/>
            </a:pPr>
            <a:r>
              <a:rPr lang="cs-CZ" dirty="0" smtClean="0"/>
              <a:t>Vytvořit skupinu on-line </a:t>
            </a:r>
            <a:r>
              <a:rPr lang="cs-CZ" dirty="0" err="1" smtClean="0"/>
              <a:t>streetworkerů</a:t>
            </a:r>
            <a:r>
              <a:rPr lang="cs-CZ" dirty="0" smtClean="0"/>
              <a:t>, kteří jsou každý všední den v odpoledních hodinách na chatu</a:t>
            </a:r>
          </a:p>
          <a:p>
            <a:pPr>
              <a:buFontTx/>
              <a:buChar char="-"/>
            </a:pPr>
            <a:r>
              <a:rPr lang="cs-CZ" dirty="0" smtClean="0"/>
              <a:t>Propagace </a:t>
            </a:r>
            <a:r>
              <a:rPr lang="cs-CZ" dirty="0" err="1" smtClean="0"/>
              <a:t>swol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Práce na metodice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sz="2400" dirty="0" smtClean="0">
                <a:hlinkClick r:id="rId2"/>
              </a:rPr>
              <a:t>www.jdidoklubu.cz</a:t>
            </a:r>
            <a:endParaRPr lang="cs-CZ" sz="2400" dirty="0" smtClean="0"/>
          </a:p>
          <a:p>
            <a:pPr marL="4572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188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315200" cy="1154097"/>
          </a:xfrm>
        </p:spPr>
        <p:txBody>
          <a:bodyPr/>
          <a:lstStyle/>
          <a:p>
            <a:r>
              <a:rPr lang="cs-CZ" dirty="0" smtClean="0"/>
              <a:t>On-line práce v NZDM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44824"/>
            <a:ext cx="7315200" cy="4464537"/>
          </a:xfrm>
        </p:spPr>
        <p:txBody>
          <a:bodyPr/>
          <a:lstStyle/>
          <a:p>
            <a:pPr marL="45720" indent="0">
              <a:buNone/>
            </a:pPr>
            <a:r>
              <a:rPr lang="cs-CZ" sz="2400" b="1" dirty="0" smtClean="0"/>
              <a:t>CO SE POUŽÍVALO A POUŽÍVÁ KE KOMUNIKACI: </a:t>
            </a:r>
          </a:p>
          <a:p>
            <a:pPr marL="4572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 err="1" smtClean="0"/>
              <a:t>Skype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ICQ</a:t>
            </a:r>
          </a:p>
          <a:p>
            <a:pPr>
              <a:buFontTx/>
              <a:buChar char="-"/>
            </a:pPr>
            <a:r>
              <a:rPr lang="cs-CZ" sz="2400" dirty="0" smtClean="0"/>
              <a:t>E-mail</a:t>
            </a:r>
          </a:p>
          <a:p>
            <a:pPr>
              <a:buFontTx/>
              <a:buChar char="-"/>
            </a:pPr>
            <a:r>
              <a:rPr lang="cs-CZ" sz="2400" dirty="0" err="1" smtClean="0"/>
              <a:t>Webovky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800" b="1" dirty="0" smtClean="0"/>
              <a:t>Facebook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Jiné nástroje</a:t>
            </a:r>
          </a:p>
        </p:txBody>
      </p:sp>
    </p:spTree>
    <p:extLst>
      <p:ext uri="{BB962C8B-B14F-4D97-AF65-F5344CB8AC3E}">
        <p14:creationId xmlns:p14="http://schemas.microsoft.com/office/powerpoint/2010/main" val="29060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476673"/>
            <a:ext cx="7315200" cy="583268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93% pracovníků uvedlo, že v zařízení používají internetové nástroje k práci s klienty</a:t>
            </a:r>
          </a:p>
          <a:p>
            <a:r>
              <a:rPr lang="cs-CZ" sz="2800" dirty="0" smtClean="0"/>
              <a:t>67% pracovníku pracuje tímto způsobem a většina z nich tímto způsob pracuje několikrát do týdne</a:t>
            </a:r>
          </a:p>
          <a:p>
            <a:r>
              <a:rPr lang="cs-CZ" sz="2800" dirty="0" smtClean="0"/>
              <a:t> nejčastěji jsou internetové nástroje využívány pro:</a:t>
            </a:r>
          </a:p>
          <a:p>
            <a:pPr>
              <a:buFontTx/>
              <a:buChar char="-"/>
            </a:pPr>
            <a:r>
              <a:rPr lang="cs-CZ" sz="2800" dirty="0" smtClean="0"/>
              <a:t>předávání informací CS</a:t>
            </a:r>
          </a:p>
          <a:p>
            <a:pPr>
              <a:buFontTx/>
              <a:buChar char="-"/>
            </a:pPr>
            <a:r>
              <a:rPr lang="cs-CZ" sz="2800" dirty="0" smtClean="0"/>
              <a:t>přijímání podnětů od CS  </a:t>
            </a:r>
          </a:p>
          <a:p>
            <a:pPr>
              <a:buFontTx/>
              <a:buChar char="-"/>
            </a:pPr>
            <a:r>
              <a:rPr lang="cs-CZ" sz="2800" dirty="0"/>
              <a:t>p</a:t>
            </a:r>
            <a:r>
              <a:rPr lang="cs-CZ" sz="2800" dirty="0" smtClean="0"/>
              <a:t>oradenství</a:t>
            </a:r>
          </a:p>
          <a:p>
            <a:pPr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pětná vazba a PR zařízení</a:t>
            </a:r>
          </a:p>
        </p:txBody>
      </p:sp>
    </p:spTree>
    <p:extLst>
      <p:ext uri="{BB962C8B-B14F-4D97-AF65-F5344CB8AC3E}">
        <p14:creationId xmlns:p14="http://schemas.microsoft.com/office/powerpoint/2010/main" val="8748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48680"/>
            <a:ext cx="7546032" cy="5976663"/>
          </a:xfrm>
        </p:spPr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ve většině zařízení se pracuje na vytvoření metodiky on-line práce nebo není vůbec vytvořena</a:t>
            </a:r>
          </a:p>
          <a:p>
            <a:r>
              <a:rPr lang="cs-CZ" sz="2800" dirty="0" smtClean="0"/>
              <a:t>85% respondentů řešilo nebo řeší etické otázky spojené s využíváním internetových nástrojů </a:t>
            </a:r>
          </a:p>
          <a:p>
            <a:pPr marL="45720" indent="0">
              <a:buNone/>
            </a:pPr>
            <a:r>
              <a:rPr lang="cs-CZ" sz="2400" dirty="0" smtClean="0"/>
              <a:t>(jak nakládat s informacemi, co vlastně (ne)chceme vědět, anonymita, ochrana osobních dat, hranice, nabídka služeb, fotografie klientů, pozitiva x negativa on-line práce, jaké nástroje zvolit)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řibližně 50% respondentů si s kolegy předává informace o on-line práci a vykazuje výkony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8620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315200" cy="1154097"/>
          </a:xfrm>
        </p:spPr>
        <p:txBody>
          <a:bodyPr/>
          <a:lstStyle/>
          <a:p>
            <a:r>
              <a:rPr lang="cs-CZ" dirty="0" smtClean="0"/>
              <a:t>Práce s FB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7992888" cy="532859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endParaRPr lang="cs-CZ" sz="2800" b="1" dirty="0" smtClean="0"/>
          </a:p>
          <a:p>
            <a:pPr marL="45720" indent="0">
              <a:buNone/>
            </a:pPr>
            <a:r>
              <a:rPr lang="cs-CZ" sz="2400" b="1" dirty="0" smtClean="0"/>
              <a:t>Výhody</a:t>
            </a:r>
            <a:r>
              <a:rPr lang="cs-CZ" dirty="0"/>
              <a:t>				</a:t>
            </a:r>
          </a:p>
          <a:p>
            <a:pPr lvl="0"/>
            <a:r>
              <a:rPr lang="cs-CZ" u="sng" dirty="0"/>
              <a:t>monitoring</a:t>
            </a:r>
            <a:r>
              <a:rPr lang="cs-CZ" dirty="0"/>
              <a:t> - sledujeme změny, trendy v CS (co řeší, čím žijí, co poslouchají, kam se chodí, aj.)</a:t>
            </a:r>
          </a:p>
          <a:p>
            <a:pPr lvl="0"/>
            <a:r>
              <a:rPr lang="cs-CZ" u="sng" dirty="0"/>
              <a:t>zvýšení dostupnosti </a:t>
            </a:r>
            <a:r>
              <a:rPr lang="cs-CZ" dirty="0"/>
              <a:t>– další možná forma kontaktu a s </a:t>
            </a:r>
            <a:r>
              <a:rPr lang="cs-CZ" dirty="0" smtClean="0"/>
              <a:t>tím i </a:t>
            </a:r>
            <a:r>
              <a:rPr lang="cs-CZ" dirty="0"/>
              <a:t>zvýšená časová dostupnost pracovníků </a:t>
            </a:r>
          </a:p>
          <a:p>
            <a:pPr lvl="0"/>
            <a:r>
              <a:rPr lang="cs-CZ" u="sng" dirty="0"/>
              <a:t>témata k rozhovoru</a:t>
            </a:r>
            <a:r>
              <a:rPr lang="cs-CZ" dirty="0"/>
              <a:t> (obsahy fotek, statusy, aj.)</a:t>
            </a:r>
          </a:p>
          <a:p>
            <a:pPr lvl="0"/>
            <a:r>
              <a:rPr lang="cs-CZ" u="sng" dirty="0"/>
              <a:t>možnost výběru typu komunikace</a:t>
            </a:r>
            <a:r>
              <a:rPr lang="cs-CZ" dirty="0"/>
              <a:t> – někteří klienti dávají tomuto rozhovoru z rozličných důvodů přednost před kontaktem face to face</a:t>
            </a:r>
          </a:p>
          <a:p>
            <a:pPr lvl="0"/>
            <a:r>
              <a:rPr lang="cs-CZ" u="sng" dirty="0"/>
              <a:t>rychlý přenos informací </a:t>
            </a:r>
            <a:r>
              <a:rPr lang="cs-CZ" dirty="0"/>
              <a:t>– informace o změnách, plánovaných akcí, novinkách se ke klientům touto formou dostávají velmi rychle. </a:t>
            </a:r>
          </a:p>
          <a:p>
            <a:pPr lvl="0"/>
            <a:r>
              <a:rPr lang="cs-CZ" u="sng" dirty="0"/>
              <a:t>zůstáváme v kontaktu s CS</a:t>
            </a:r>
            <a:r>
              <a:rPr lang="cs-CZ" dirty="0"/>
              <a:t>, se kterou se fyzicky již nesetkáváme (z nějakého důvodu přestali být se službou v kontaktu, bývalí klienti, aj.)</a:t>
            </a:r>
          </a:p>
          <a:p>
            <a:pPr lvl="0"/>
            <a:r>
              <a:rPr lang="cs-CZ" u="sng" dirty="0"/>
              <a:t>přítomnost CS 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40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548680"/>
            <a:ext cx="7704856" cy="6048672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cs-CZ" sz="2600" b="1" dirty="0" smtClean="0"/>
              <a:t>Nevýhody</a:t>
            </a:r>
            <a:endParaRPr lang="cs-CZ" sz="2600" dirty="0"/>
          </a:p>
          <a:p>
            <a:pPr lvl="0"/>
            <a:r>
              <a:rPr lang="cs-CZ" sz="2200" u="sng" dirty="0"/>
              <a:t>časová náročnost pro pracovníky</a:t>
            </a:r>
          </a:p>
          <a:p>
            <a:pPr lvl="0"/>
            <a:r>
              <a:rPr lang="cs-CZ" sz="2200" u="sng" dirty="0"/>
              <a:t>nevíme, kam se informace z komunikace mohou dostat</a:t>
            </a:r>
          </a:p>
          <a:p>
            <a:pPr lvl="0"/>
            <a:r>
              <a:rPr lang="cs-CZ" sz="2200" u="sng" dirty="0"/>
              <a:t>rychlý tok informací </a:t>
            </a:r>
            <a:r>
              <a:rPr lang="cs-CZ" sz="2200" dirty="0"/>
              <a:t>– informace se velmi rychle stávají neaktuálními, protože jsou překryty jinými </a:t>
            </a:r>
          </a:p>
          <a:p>
            <a:pPr lvl="0"/>
            <a:r>
              <a:rPr lang="cs-CZ" sz="2200" u="sng" dirty="0"/>
              <a:t>stírá se </a:t>
            </a:r>
            <a:r>
              <a:rPr lang="cs-CZ" sz="2200" u="sng" dirty="0" smtClean="0"/>
              <a:t>anonymita, soukromí klientů</a:t>
            </a:r>
            <a:endParaRPr lang="cs-CZ" sz="2200" u="sng" dirty="0"/>
          </a:p>
          <a:p>
            <a:pPr marL="45720" indent="0">
              <a:buNone/>
            </a:pPr>
            <a:endParaRPr lang="cs-CZ" sz="3000" b="1" dirty="0" smtClean="0"/>
          </a:p>
          <a:p>
            <a:pPr marL="45720" indent="0">
              <a:buNone/>
            </a:pPr>
            <a:r>
              <a:rPr lang="cs-CZ" sz="2600" b="1" dirty="0" smtClean="0"/>
              <a:t>Rizika</a:t>
            </a:r>
            <a:endParaRPr lang="cs-CZ" sz="2600" b="1" dirty="0"/>
          </a:p>
          <a:p>
            <a:pPr lvl="0"/>
            <a:r>
              <a:rPr lang="cs-CZ" sz="2200" u="sng" dirty="0"/>
              <a:t>přístup k informacím, které služba nepotřebuje </a:t>
            </a:r>
            <a:r>
              <a:rPr lang="cs-CZ" sz="2200" dirty="0"/>
              <a:t>– větší důraz na etiku pracovníka</a:t>
            </a:r>
          </a:p>
          <a:p>
            <a:pPr lvl="0"/>
            <a:r>
              <a:rPr lang="cs-CZ" sz="2200" u="sng" dirty="0"/>
              <a:t>nelegální obsah příspěvků klientů</a:t>
            </a:r>
          </a:p>
          <a:p>
            <a:pPr lvl="0"/>
            <a:r>
              <a:rPr lang="cs-CZ" sz="2200" u="sng" dirty="0"/>
              <a:t>nejistota v tom s kým pracovník komunikuje </a:t>
            </a:r>
            <a:r>
              <a:rPr lang="cs-CZ" sz="2200" dirty="0"/>
              <a:t>– klienti dávají často hesla dalším lidem, takže může dojít k tomu, že pracovník vede rozhovor s někým jiným </a:t>
            </a:r>
            <a:endParaRPr lang="cs-CZ" sz="2200" dirty="0" smtClean="0"/>
          </a:p>
          <a:p>
            <a:pPr marL="45720" indent="0">
              <a:buNone/>
            </a:pPr>
            <a:endParaRPr lang="cs-CZ" sz="3000" b="1" dirty="0" smtClean="0"/>
          </a:p>
          <a:p>
            <a:pPr marL="45720" indent="0">
              <a:buNone/>
            </a:pPr>
            <a:r>
              <a:rPr lang="cs-CZ" sz="2600" b="1" dirty="0" smtClean="0"/>
              <a:t>Možnosti</a:t>
            </a:r>
            <a:endParaRPr lang="cs-CZ" sz="2600" dirty="0"/>
          </a:p>
          <a:p>
            <a:pPr lvl="0"/>
            <a:r>
              <a:rPr lang="cs-CZ" sz="2200" u="sng" dirty="0"/>
              <a:t>vyhledávání nových klientů</a:t>
            </a:r>
          </a:p>
          <a:p>
            <a:pPr lvl="0"/>
            <a:r>
              <a:rPr lang="cs-CZ" sz="2200" u="sng" dirty="0"/>
              <a:t>propagace služby</a:t>
            </a:r>
          </a:p>
          <a:p>
            <a:pPr lvl="0"/>
            <a:r>
              <a:rPr lang="cs-CZ" sz="2200" u="sng" dirty="0"/>
              <a:t>vytvoření preventivně zaměřených skupin</a:t>
            </a:r>
          </a:p>
          <a:p>
            <a:pPr marL="45720" indent="0">
              <a:buNone/>
            </a:pPr>
            <a:endParaRPr lang="cs-CZ" dirty="0"/>
          </a:p>
          <a:p>
            <a:pPr marL="4572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7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914400" y="549274"/>
            <a:ext cx="7690048" cy="6120086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sz="2200" b="1" u="sng" dirty="0"/>
              <a:t>Pravidla používání </a:t>
            </a:r>
            <a:r>
              <a:rPr lang="cs-CZ" sz="2200" b="1" u="sng" dirty="0" smtClean="0"/>
              <a:t>Facebooku v NK Likusák:</a:t>
            </a:r>
          </a:p>
          <a:p>
            <a:pPr marL="45720" indent="0">
              <a:buNone/>
            </a:pPr>
            <a:endParaRPr lang="cs-CZ" dirty="0"/>
          </a:p>
          <a:p>
            <a:pPr lvl="0"/>
            <a:r>
              <a:rPr lang="cs-CZ" dirty="0"/>
              <a:t>mezi přátele si přidáváme pouze klienty služby, nebo zájemce o ni, které známe osobně</a:t>
            </a:r>
          </a:p>
          <a:p>
            <a:pPr lvl="0"/>
            <a:r>
              <a:rPr lang="cs-CZ" dirty="0"/>
              <a:t>pracovníci si nesmí na svém soukromém </a:t>
            </a:r>
            <a:r>
              <a:rPr lang="cs-CZ" dirty="0" err="1"/>
              <a:t>Fb</a:t>
            </a:r>
            <a:r>
              <a:rPr lang="cs-CZ" dirty="0"/>
              <a:t> přihlašovat klienty jako přátele</a:t>
            </a:r>
          </a:p>
          <a:p>
            <a:pPr lvl="0"/>
            <a:r>
              <a:rPr lang="cs-CZ" dirty="0"/>
              <a:t>pracovníci nenavštěvují pracovní </a:t>
            </a:r>
            <a:r>
              <a:rPr lang="cs-CZ" dirty="0" err="1"/>
              <a:t>Fb</a:t>
            </a:r>
            <a:r>
              <a:rPr lang="cs-CZ" dirty="0"/>
              <a:t> mimo pracovní dobu</a:t>
            </a:r>
          </a:p>
          <a:p>
            <a:pPr lvl="0"/>
            <a:r>
              <a:rPr lang="cs-CZ" dirty="0"/>
              <a:t>nepřijímáme pozvánky na akce od klientů</a:t>
            </a:r>
          </a:p>
          <a:p>
            <a:pPr lvl="0"/>
            <a:r>
              <a:rPr lang="cs-CZ" dirty="0"/>
              <a:t>na FB nevkládáme fotografie klientů</a:t>
            </a:r>
          </a:p>
          <a:p>
            <a:pPr lvl="0"/>
            <a:r>
              <a:rPr lang="cs-CZ" dirty="0"/>
              <a:t>informace využíváme pouze k další práci s klientem </a:t>
            </a:r>
          </a:p>
          <a:p>
            <a:pPr lvl="0"/>
            <a:r>
              <a:rPr lang="cs-CZ" dirty="0"/>
              <a:t>reagujeme komentářem na klientův status, pouze pokud to pracovník uzná za vhodné</a:t>
            </a:r>
          </a:p>
          <a:p>
            <a:pPr lvl="0"/>
            <a:r>
              <a:rPr lang="cs-CZ" dirty="0"/>
              <a:t>nežádáme klienty o přátelství, vyčkáváme, až nás požádají o přátelství sami. Tím že nás žádají o přátelství, souhlasí s tím, že vidíme informace, které na </a:t>
            </a:r>
            <a:r>
              <a:rPr lang="cs-CZ" dirty="0" err="1"/>
              <a:t>Fb</a:t>
            </a:r>
            <a:r>
              <a:rPr lang="cs-CZ" dirty="0"/>
              <a:t> vkládají. Sami tedy rozhodují o stupni své anonymity + upozorňujeme je zprávou. </a:t>
            </a:r>
          </a:p>
          <a:p>
            <a:pPr lvl="0"/>
            <a:r>
              <a:rPr lang="cs-CZ" dirty="0"/>
              <a:t>k</a:t>
            </a:r>
            <a:r>
              <a:rPr lang="cs-CZ" dirty="0" smtClean="0"/>
              <a:t>lienty </a:t>
            </a:r>
            <a:r>
              <a:rPr lang="cs-CZ" dirty="0"/>
              <a:t>je možné aktivně oslovit na chatu, ale v rozhovoru se sami nevracíme k minulým tématům.</a:t>
            </a:r>
          </a:p>
          <a:p>
            <a:pPr lvl="0"/>
            <a:r>
              <a:rPr lang="cs-CZ" dirty="0"/>
              <a:t>na </a:t>
            </a:r>
            <a:r>
              <a:rPr lang="cs-CZ" dirty="0" err="1"/>
              <a:t>Fb</a:t>
            </a:r>
            <a:r>
              <a:rPr lang="cs-CZ" dirty="0"/>
              <a:t> můžeme nahlížet pouze do profilů klientů naší služby a to v co nejmenší možné míře.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38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620688"/>
            <a:ext cx="7315200" cy="5699767"/>
          </a:xfrm>
        </p:spPr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Jaké stránky nejčastěji navštěvuje vaše CS? Jaké využívá aplikace?</a:t>
            </a:r>
          </a:p>
          <a:p>
            <a:endParaRPr lang="cs-CZ" sz="2800" dirty="0"/>
          </a:p>
          <a:p>
            <a:r>
              <a:rPr lang="cs-CZ" sz="2800" dirty="0" smtClean="0"/>
              <a:t>Jak s tím můžete jako zařízení pracovat nebo co už u vás funguje? </a:t>
            </a:r>
          </a:p>
          <a:p>
            <a:pPr marL="45720" indent="0">
              <a:buNone/>
            </a:pPr>
            <a:endParaRPr lang="cs-CZ" sz="2800" dirty="0"/>
          </a:p>
          <a:p>
            <a:r>
              <a:rPr lang="cs-CZ" sz="2800" dirty="0" smtClean="0"/>
              <a:t>Možná rizika on-line práce? Způsob řešení…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2306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315200" cy="1154097"/>
          </a:xfrm>
        </p:spPr>
        <p:txBody>
          <a:bodyPr/>
          <a:lstStyle/>
          <a:p>
            <a:r>
              <a:rPr lang="cs-CZ" dirty="0" smtClean="0"/>
              <a:t>Projekt Streetwork On-line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jehož cílem je vytvořit metodiku práce </a:t>
            </a:r>
            <a:r>
              <a:rPr lang="cs-CZ" dirty="0" err="1"/>
              <a:t>streetworkerů</a:t>
            </a:r>
            <a:r>
              <a:rPr lang="cs-CZ" dirty="0"/>
              <a:t> v prostředí internetu, popularizovat Streetwork Online, školit v tomto způsobu práce stávající i nové terénní pracovníky a poskytnout jim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pro realizaci kvalitní terénní práce i v prostředí internetu. Především by se mělo prostřednictvím </a:t>
            </a:r>
            <a:r>
              <a:rPr lang="cs-CZ" dirty="0" err="1"/>
              <a:t>Streetworku</a:t>
            </a:r>
            <a:r>
              <a:rPr lang="cs-CZ" dirty="0"/>
              <a:t> Online propagovat nízkoprahové služby a poskytovat poradenství a pomoc.</a:t>
            </a:r>
          </a:p>
          <a:p>
            <a:endParaRPr lang="cs-CZ" dirty="0" smtClean="0"/>
          </a:p>
          <a:p>
            <a:r>
              <a:rPr lang="cs-CZ" b="1" dirty="0" smtClean="0"/>
              <a:t>Ročník 2011/2012 ČAS + Nadace Vodafone:</a:t>
            </a:r>
          </a:p>
          <a:p>
            <a:pPr marL="45720" indent="0">
              <a:buNone/>
            </a:pPr>
            <a:r>
              <a:rPr lang="cs-CZ" dirty="0" smtClean="0"/>
              <a:t>- zmapovat </a:t>
            </a:r>
            <a:r>
              <a:rPr lang="cs-CZ" dirty="0"/>
              <a:t>místa, která CS na internetu nejvíce navštěvuje</a:t>
            </a:r>
          </a:p>
          <a:p>
            <a:pPr marL="45720" lvl="0" indent="0">
              <a:buNone/>
            </a:pPr>
            <a:r>
              <a:rPr lang="cs-CZ" dirty="0" smtClean="0"/>
              <a:t>- vytvořit </a:t>
            </a:r>
            <a:r>
              <a:rPr lang="cs-CZ" dirty="0"/>
              <a:t>etický kodex a základní metodiku online práce</a:t>
            </a:r>
          </a:p>
          <a:p>
            <a:pPr marL="45720" lvl="0" indent="0">
              <a:buNone/>
            </a:pPr>
            <a:r>
              <a:rPr lang="cs-CZ" dirty="0" smtClean="0"/>
              <a:t>- prozkoumat </a:t>
            </a:r>
            <a:r>
              <a:rPr lang="cs-CZ" dirty="0"/>
              <a:t>dostupné aplikace a vytvořit prostředí, kam můžeme klienty pozvat – virtuální NZDM</a:t>
            </a:r>
          </a:p>
          <a:p>
            <a:pPr marL="45720" lvl="0" indent="0">
              <a:buNone/>
            </a:pPr>
            <a:r>
              <a:rPr lang="cs-CZ" dirty="0" smtClean="0"/>
              <a:t>- zorganizovat </a:t>
            </a:r>
            <a:r>
              <a:rPr lang="cs-CZ" dirty="0"/>
              <a:t>2 workshopy, které se týkaly jak samotného projektu, tak práce s FB</a:t>
            </a:r>
          </a:p>
          <a:p>
            <a:pPr marL="45720" lvl="0" indent="0">
              <a:buNone/>
            </a:pPr>
            <a:r>
              <a:rPr lang="cs-CZ" dirty="0" smtClean="0"/>
              <a:t>- propagovat </a:t>
            </a:r>
            <a:r>
              <a:rPr lang="cs-CZ" dirty="0"/>
              <a:t>téma Streetwork on-line</a:t>
            </a:r>
          </a:p>
          <a:p>
            <a:pPr marL="45720" lvl="0" indent="0">
              <a:buNone/>
            </a:pPr>
            <a:r>
              <a:rPr lang="cs-CZ" dirty="0" smtClean="0"/>
              <a:t>- vytvořit </a:t>
            </a:r>
            <a:r>
              <a:rPr lang="cs-CZ" dirty="0"/>
              <a:t>tým lidí (online </a:t>
            </a:r>
            <a:r>
              <a:rPr lang="cs-CZ" dirty="0" err="1"/>
              <a:t>streetworkerů</a:t>
            </a:r>
            <a:r>
              <a:rPr lang="cs-CZ" dirty="0"/>
              <a:t>), kteří aktivně zkouší metody online práce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859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143</TotalTime>
  <Words>341</Words>
  <Application>Microsoft Office PowerPoint</Application>
  <PresentationFormat>Předvádění na obrazovce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Prostor</vt:lpstr>
      <vt:lpstr>- On-line práce v NZDM  - Projekt SWOL od ČAS</vt:lpstr>
      <vt:lpstr>On-line práce v NZDM</vt:lpstr>
      <vt:lpstr>Prezentace aplikace PowerPoint</vt:lpstr>
      <vt:lpstr>Prezentace aplikace PowerPoint</vt:lpstr>
      <vt:lpstr>Práce s FB </vt:lpstr>
      <vt:lpstr>Prezentace aplikace PowerPoint</vt:lpstr>
      <vt:lpstr>Prezentace aplikace PowerPoint</vt:lpstr>
      <vt:lpstr>Prezentace aplikace PowerPoint</vt:lpstr>
      <vt:lpstr>Projekt Streetwork On-line 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On-line práce v nzdM  - Projekt swol od ČAS</dc:title>
  <dc:creator>Lenka Čuprová</dc:creator>
  <cp:lastModifiedBy>Lenka Čuprová</cp:lastModifiedBy>
  <cp:revision>13</cp:revision>
  <dcterms:created xsi:type="dcterms:W3CDTF">2012-09-10T11:20:34Z</dcterms:created>
  <dcterms:modified xsi:type="dcterms:W3CDTF">2012-09-10T13:43:45Z</dcterms:modified>
</cp:coreProperties>
</file>